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CD1E67-DEBC-29AE-31E9-B9A7EF4DFCF9}" v="453" dt="2020-05-06T03:44:21.0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p.fr/actualites/immobilier-les-prix-montent-partout-en-ile-de-france/a21568" TargetMode="External"/><Relationship Id="rId2" Type="http://schemas.openxmlformats.org/officeDocument/2006/relationships/hyperlink" Target="https://opendata.paris.fr/explore/embed/dataset/arrondissements/table/?location=12,48.85889,2.34692&amp;basemap=jawg.streets&amp;dataChart=eyJxdWVyaWVzIjpbeyJjb25maWciOnsiZGF0YXNldCI6ImFycm9uZGlzc2VtZW50cyIsIm9wdGlvbnMiOnt9fSwiY2hhcnRzIjpbeyJhbGlnbk1vbnRoIjp0cnVlLCJ0eXBlIjoiY29sdW1uIiwiZnVuYyI6IkFWRyIsInlBeGlzIjoibl9zcV9hciIsInNjaWVudGlmaWNEaXNwbGF5Ijp0cnVlLCJjb2xvciI6IiMwMDMzNjYifV0sInhBeGlzIjoibl9zcV9hciIsIm1heHBvaW50cyI6NTAsInNvcnQiOiIifV0sInRpbWVzY2FsZSI6IiIsImRpc3BsYXlMZWdlbmQiOnRydWUsImFsaWduTW9udGgiOnRydWV9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etudiant.fr/palmares/classement-lycees/academie-paris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dirty="0">
                <a:ea typeface="+mj-lt"/>
                <a:cs typeface="+mj-lt"/>
              </a:rPr>
              <a:t>Capstone Project - The Battle of Neighborhoods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>
                <a:cs typeface="Calibri"/>
              </a:rPr>
              <a:t>Analysis </a:t>
            </a:r>
            <a:r>
              <a:rPr lang="en-US" sz="2000" dirty="0">
                <a:ea typeface="+mn-lt"/>
                <a:cs typeface="+mn-lt"/>
              </a:rPr>
              <a:t>presentation K.E</a:t>
            </a:r>
          </a:p>
        </p:txBody>
      </p:sp>
      <p:sp>
        <p:nvSpPr>
          <p:cNvPr id="18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 descr="A close up of a coral&#10;&#10;Description generated with high confidence">
            <a:extLst>
              <a:ext uri="{FF2B5EF4-FFF2-40B4-BE49-F238E27FC236}">
                <a16:creationId xmlns:a16="http://schemas.microsoft.com/office/drawing/2014/main" id="{B96842FB-070B-4587-884C-E3A3088BFA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37" r="27049" b="1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718F07-91F7-4326-A82F-7C6BFE3FE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  <a:ea typeface="+mj-lt"/>
                <a:cs typeface="+mj-lt"/>
              </a:rPr>
              <a:t>IV- </a:t>
            </a:r>
            <a:r>
              <a:rPr lang="en-US" sz="3200" b="1" dirty="0">
                <a:solidFill>
                  <a:srgbClr val="FFFFFF"/>
                </a:solidFill>
                <a:ea typeface="+mj-lt"/>
                <a:cs typeface="+mj-lt"/>
              </a:rPr>
              <a:t>Results Section</a:t>
            </a:r>
            <a:endParaRPr lang="en-US" sz="3200" dirty="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97797-633F-4349-AA0A-CF9F849E6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66335"/>
            <a:ext cx="2669407" cy="32229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dirty="0">
                <a:ea typeface="+mn-lt"/>
                <a:cs typeface="+mn-lt"/>
              </a:rPr>
              <a:t>We can Therefore see that some locations have high AHP but low SR like Paris 1st Neighborhood with a rating of 6 but an AHP of 13210€ per m2. Others like Paris 19 have high SR and low AHP, which is the most suitable area with regards to the AHP and SR.</a:t>
            </a:r>
            <a:endParaRPr lang="en-US" sz="1600" dirty="0">
              <a:cs typeface="Calibri"/>
            </a:endParaRPr>
          </a:p>
          <a:p>
            <a:endParaRPr lang="en-US" sz="1600" b="1">
              <a:cs typeface="Calibri"/>
            </a:endParaRPr>
          </a:p>
          <a:p>
            <a:pPr marL="0" indent="0">
              <a:buNone/>
            </a:pPr>
            <a:endParaRPr lang="en-US" sz="1600"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235D71C-3BAD-4516-A074-4E69BA1A2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2102" y="1339513"/>
            <a:ext cx="6903723" cy="40559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94AECF-A7F7-42B0-B675-FDCA5E929553}"/>
              </a:ext>
            </a:extLst>
          </p:cNvPr>
          <p:cNvSpPr txBox="1"/>
          <p:nvPr/>
        </p:nvSpPr>
        <p:spPr>
          <a:xfrm>
            <a:off x="4758018" y="5598459"/>
            <a:ext cx="609375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 dirty="0">
                <a:ea typeface="+mn-lt"/>
                <a:cs typeface="+mn-lt"/>
              </a:rPr>
              <a:t>Cross Tables showing Top School Rating and </a:t>
            </a:r>
            <a:r>
              <a:rPr lang="en-US" sz="1600" b="1" dirty="0" err="1">
                <a:ea typeface="+mn-lt"/>
                <a:cs typeface="+mn-lt"/>
              </a:rPr>
              <a:t>Average_Housing_Price</a:t>
            </a:r>
            <a:r>
              <a:rPr lang="en-US" sz="1600" b="1" dirty="0">
                <a:ea typeface="+mn-lt"/>
                <a:cs typeface="+mn-lt"/>
              </a:rPr>
              <a:t> per </a:t>
            </a:r>
            <a:r>
              <a:rPr lang="en-US" sz="1600" b="1" dirty="0" err="1">
                <a:ea typeface="+mn-lt"/>
                <a:cs typeface="+mn-lt"/>
              </a:rPr>
              <a:t>Neigbourhood</a:t>
            </a:r>
            <a:endParaRPr lang="en-US" sz="1600" dirty="0" err="1"/>
          </a:p>
        </p:txBody>
      </p:sp>
    </p:spTree>
    <p:extLst>
      <p:ext uri="{BB962C8B-B14F-4D97-AF65-F5344CB8AC3E}">
        <p14:creationId xmlns:p14="http://schemas.microsoft.com/office/powerpoint/2010/main" val="3036396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5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7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9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B8AA24-99C8-4CEF-8C9F-1BBA55085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</a:rPr>
              <a:t>5. Discussion Section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81C8C7-18DD-4656-83D0-EDC3DA86E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It'll be more interesting to include other aspects like security and exposure to disasters like now the coronavirus. Being in a location which may reduce the impact or the risk of being affected by such unforeseen contingencies.</a:t>
            </a:r>
            <a:endParaRPr lang="en-US" sz="2400" dirty="0">
              <a:cs typeface="Calibri" panose="020F0502020204030204"/>
            </a:endParaRPr>
          </a:p>
        </p:txBody>
      </p:sp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E2E2028-F34B-48E1-893A-B52AE26B10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82" r="15862" b="-3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694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DC252-7D50-49D6-94F5-5EE2775FA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b="1" dirty="0"/>
              <a:t>6. Conclusion Section</a:t>
            </a:r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4159A-0611-45EE-B5B8-8E695F3F8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500" dirty="0">
                <a:ea typeface="+mn-lt"/>
                <a:cs typeface="+mn-lt"/>
              </a:rPr>
              <a:t>Using the charts above results presented to a particular neighborhood based on average house prices and school rating have been made. </a:t>
            </a:r>
            <a:endParaRPr lang="en-US" sz="150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500" dirty="0">
                <a:ea typeface="+mn-lt"/>
                <a:cs typeface="+mn-lt"/>
              </a:rPr>
              <a:t>We analyzed Paris' neighborhood and saw the most common venues in the city's neighborhood, then in an attempt to minimize the distance from the different points and venues we produced a k-means map of our sample data. </a:t>
            </a:r>
          </a:p>
          <a:p>
            <a:pPr marL="0" indent="0">
              <a:buNone/>
            </a:pPr>
            <a:r>
              <a:rPr lang="en-US" sz="1500" dirty="0">
                <a:ea typeface="+mn-lt"/>
                <a:cs typeface="+mn-lt"/>
              </a:rPr>
              <a:t>We then had the different clusters (5) which we the grouped and examined. </a:t>
            </a:r>
          </a:p>
          <a:p>
            <a:pPr marL="0" indent="0">
              <a:buNone/>
            </a:pPr>
            <a:r>
              <a:rPr lang="en-US" sz="1500" dirty="0">
                <a:ea typeface="+mn-lt"/>
                <a:cs typeface="+mn-lt"/>
              </a:rPr>
              <a:t>We then compared these results with two other factors, i.e., the Average housing price and the School Ratings. </a:t>
            </a:r>
          </a:p>
          <a:p>
            <a:pPr marL="0" indent="0">
              <a:buNone/>
            </a:pPr>
            <a:r>
              <a:rPr lang="en-US" sz="1500" dirty="0">
                <a:ea typeface="+mn-lt"/>
                <a:cs typeface="+mn-lt"/>
              </a:rPr>
              <a:t>We thus conclude that the most appropriate location with the lowest AHP and highest SR is the 19th Paris Neighborhood.</a:t>
            </a:r>
            <a:endParaRPr lang="en-US" sz="1500" dirty="0">
              <a:cs typeface="Calibri" panose="020F0502020204030204"/>
            </a:endParaRPr>
          </a:p>
        </p:txBody>
      </p:sp>
      <p:pic>
        <p:nvPicPr>
          <p:cNvPr id="4" name="Picture 4" descr="A picture containing bird, standing, sitting, animal&#10;&#10;Description generated with very high confidence">
            <a:extLst>
              <a:ext uri="{FF2B5EF4-FFF2-40B4-BE49-F238E27FC236}">
                <a16:creationId xmlns:a16="http://schemas.microsoft.com/office/drawing/2014/main" id="{A701478C-5545-4616-B336-80FF94D7CE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91" r="26228"/>
          <a:stretch/>
        </p:blipFill>
        <p:spPr>
          <a:xfrm>
            <a:off x="5878849" y="10"/>
            <a:ext cx="6313150" cy="6857987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08533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9110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B2010B-E8E4-438A-AB21-4FDF8B7AF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I- Business Problem</a:t>
            </a:r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Picture 4" descr="A view of a city at night&#10;&#10;Description generated with high confidence">
            <a:extLst>
              <a:ext uri="{FF2B5EF4-FFF2-40B4-BE49-F238E27FC236}">
                <a16:creationId xmlns:a16="http://schemas.microsoft.com/office/drawing/2014/main" id="{7E08576E-5BE9-4DCB-A307-3AC8C7D360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33" r="9790"/>
          <a:stretch/>
        </p:blipFill>
        <p:spPr>
          <a:xfrm>
            <a:off x="841248" y="2276857"/>
            <a:ext cx="5015484" cy="3900106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5365D7E-5C69-47BE-8745-E4C90C92B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270" y="2276857"/>
            <a:ext cx="5015484" cy="390010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1800" dirty="0">
              <a:ea typeface="+mn-lt"/>
              <a:cs typeface="+mn-lt"/>
            </a:endParaRPr>
          </a:p>
          <a:p>
            <a:r>
              <a:rPr lang="en-US" sz="2000" dirty="0">
                <a:ea typeface="+mn-lt"/>
                <a:cs typeface="+mn-lt"/>
              </a:rPr>
              <a:t>Lots of people are migrating to France and needed lots of research for good housing prices and well known schools for their children in Paris. </a:t>
            </a:r>
          </a:p>
          <a:p>
            <a:r>
              <a:rPr lang="en-US" sz="2000" dirty="0">
                <a:ea typeface="+mn-lt"/>
                <a:cs typeface="+mn-lt"/>
              </a:rPr>
              <a:t>This project is for those people who are looking for better neighborhoods in Paris. For ease of accessing to Cafe, School, Supermarket, medical shops, grocery shops, mall, theatre, hospital etc.</a:t>
            </a:r>
            <a:endParaRPr lang="en-US" sz="2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5280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688DF-2490-48ED-8154-A0A8DF5D0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II - </a:t>
            </a:r>
            <a:r>
              <a:rPr lang="en-US" b="1" dirty="0"/>
              <a:t>Downloading and Prepping Data</a:t>
            </a:r>
            <a:endParaRPr lang="en-US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F8E5D-5FFE-4F9B-94FC-0B3F1881B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>
                <a:cs typeface="Calibri"/>
              </a:rPr>
              <a:t>We will use Foursquare data</a:t>
            </a: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Will use Paris dataset from : </a:t>
            </a:r>
            <a:r>
              <a:rPr lang="en-US" dirty="0">
                <a:ea typeface="+mn-lt"/>
                <a:cs typeface="+mn-lt"/>
                <a:hlinkClick r:id="rId2"/>
              </a:rPr>
              <a:t>https://opendata.paris.fr/explore/embed/dataset/arrondissements/table/?location=12,48.85889,2.34692&amp;basemap=jawg.streets&amp;dataChart=eyJxdWVyaWVzIjpbeyJjb25maWciOnsiZGF0YXNldCI6ImFycm9uZGlzc2VtZW50cyIsIm9wdGlvbnMiOnt9fSwiY2hhcnRzIjpbeyJhbGlnbk1vbnRoIjp0cnVlLCJ0eXBlIjoiY29sdW1uIiwiZnVuYyI6IkFWRyIsInlBeGlzIjoibl9zcV9hciIsInNjaWVudGlmaWNEaXNwbGF5Ijp0cnVlLCJjb2xvciI6IiMwMDMzNjYifV0sInhBeGlzIjoibl9zcV9hciIsIm1heHBvaW50cyI6NTAsInNvcnQiOiIifV0sInRpbWVzY2FsZSI6IiIsImRpc3BsYXlMZWdlbmQiOnRydWUsImFsaWduTW9udGgiOnRydWV9</a:t>
            </a:r>
            <a:endParaRPr lang="en-US"/>
          </a:p>
          <a:p>
            <a:pPr>
              <a:buFont typeface="Arial"/>
              <a:buChar char="•"/>
            </a:pPr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We will also use data from Housing statistics : </a:t>
            </a:r>
            <a:r>
              <a:rPr lang="en-US" dirty="0">
                <a:ea typeface="+mn-lt"/>
                <a:cs typeface="+mn-lt"/>
                <a:hlinkClick r:id="rId3"/>
              </a:rPr>
              <a:t>https://www.pap.fr/actualites/immobilier-les-prix-montent-partout-en-ile-de-france/a21568</a:t>
            </a:r>
            <a:endParaRPr lang="en-US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And from School Rating journals in France: </a:t>
            </a:r>
            <a:r>
              <a:rPr lang="en-US" dirty="0">
                <a:ea typeface="+mn-lt"/>
                <a:cs typeface="+mn-lt"/>
                <a:hlinkClick r:id="rId4"/>
              </a:rPr>
              <a:t>https://www.letudiant.fr/palmares/classement-lycees/academie-paris.html</a:t>
            </a:r>
            <a:endParaRPr lang="en-US"/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6961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C8E92-F1B7-4C32-AF3F-AA5F4BC44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II - </a:t>
            </a:r>
            <a:r>
              <a:rPr lang="en-US" b="1" dirty="0">
                <a:ea typeface="+mj-lt"/>
                <a:cs typeface="+mj-lt"/>
              </a:rPr>
              <a:t>Downloading and Prepping Data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77D06-EFD8-4FA3-B7D1-A052FFDCD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We will need data about different venues in different neighborhoods of that specific borough. In order to gain that information we will use "Foursquare" locational information</a:t>
            </a:r>
          </a:p>
          <a:p>
            <a:r>
              <a:rPr lang="en-US" dirty="0">
                <a:ea typeface="+mn-lt"/>
                <a:cs typeface="+mn-lt"/>
              </a:rPr>
              <a:t>After finding the list of neighborhoods, we then connect to the Foursquare API to gather information about venues inside each and every neighborhood</a:t>
            </a:r>
          </a:p>
          <a:p>
            <a:r>
              <a:rPr lang="en-US" dirty="0">
                <a:ea typeface="+mn-lt"/>
                <a:cs typeface="+mn-lt"/>
              </a:rPr>
              <a:t>The data retrieved from Foursquare contained information of venues within a specified distance of the longitude and latitude of the postcodes.</a:t>
            </a:r>
          </a:p>
        </p:txBody>
      </p:sp>
    </p:spTree>
    <p:extLst>
      <p:ext uri="{BB962C8B-B14F-4D97-AF65-F5344CB8AC3E}">
        <p14:creationId xmlns:p14="http://schemas.microsoft.com/office/powerpoint/2010/main" val="410573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4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24F920-0056-4AA9-8A00-42A8518D8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III- </a:t>
            </a:r>
            <a:r>
              <a:rPr lang="en-US" sz="4000" b="1">
                <a:solidFill>
                  <a:srgbClr val="FFFFFF"/>
                </a:solidFill>
              </a:rPr>
              <a:t>Methodology Section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36A8C-028F-4BCB-9843-3803400CF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1" dirty="0">
                <a:ea typeface="+mn-lt"/>
                <a:cs typeface="+mn-lt"/>
              </a:rPr>
              <a:t>Using K-Means Clustering Approach:</a:t>
            </a:r>
            <a:endParaRPr lang="en-US" sz="24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>
                <a:ea typeface="+mn-lt"/>
                <a:cs typeface="+mn-lt"/>
              </a:rPr>
              <a:t>The main objective of K-means clustering is to minimize the distance of data points from the centroid of it's cluster and maximize the distance from other cluster centroids.</a:t>
            </a:r>
            <a:endParaRPr lang="en-US" sz="2400">
              <a:cs typeface="Calibri" panose="020F0502020204030204"/>
            </a:endParaRPr>
          </a:p>
          <a:p>
            <a:pPr marL="0" indent="0">
              <a:buNone/>
            </a:pPr>
            <a:endParaRPr lang="en-US" sz="2400" b="1">
              <a:cs typeface="Calibri"/>
            </a:endParaRPr>
          </a:p>
        </p:txBody>
      </p:sp>
      <p:pic>
        <p:nvPicPr>
          <p:cNvPr id="4" name="Picture 4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98D213A5-AB97-4822-8EDA-C7E183C062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38" r="7452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129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F2E17-D23B-40C1-8DC5-0139EEFD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50397"/>
            <a:ext cx="9603274" cy="1012662"/>
          </a:xfrm>
        </p:spPr>
        <p:txBody>
          <a:bodyPr anchor="b"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III- </a:t>
            </a:r>
            <a:r>
              <a:rPr lang="en-US" sz="4000" b="1">
                <a:ea typeface="+mj-lt"/>
                <a:cs typeface="+mj-lt"/>
              </a:rPr>
              <a:t>Methodology Section</a:t>
            </a:r>
            <a:endParaRPr lang="en-US" sz="4000"/>
          </a:p>
        </p:txBody>
      </p:sp>
      <p:cxnSp>
        <p:nvCxnSpPr>
          <p:cNvPr id="6" name="Straight Connector 8">
            <a:extLst>
              <a:ext uri="{FF2B5EF4-FFF2-40B4-BE49-F238E27FC236}">
                <a16:creationId xmlns:a16="http://schemas.microsoft.com/office/drawing/2014/main" id="{645863A0-0EBC-4C9B-958B-06AD3E75B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81807" y="2056720"/>
            <a:ext cx="947304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C8BE5-B1BB-44EE-9F55-7992982019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2150379"/>
            <a:ext cx="9603274" cy="58649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b="1">
                <a:ea typeface="+mn-lt"/>
                <a:cs typeface="+mn-lt"/>
              </a:rPr>
              <a:t>Most Common venues near Neighborhood</a:t>
            </a:r>
            <a:r>
              <a:rPr lang="en-US" sz="1800">
                <a:ea typeface="+mn-lt"/>
                <a:cs typeface="+mn-lt"/>
              </a:rPr>
              <a:t> </a:t>
            </a:r>
          </a:p>
          <a:p>
            <a:pPr marL="0" indent="0">
              <a:buNone/>
            </a:pPr>
            <a:endParaRPr lang="en-US" sz="1800">
              <a:cs typeface="Calibri" panose="020F0502020204030204"/>
            </a:endParaRP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49C2FDA-BE19-4316-B014-384BCA85D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8" y="2999870"/>
            <a:ext cx="9347196" cy="280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01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2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D74318-5889-4CD2-B7FA-E0358F8B1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IV- </a:t>
            </a:r>
            <a:r>
              <a:rPr lang="en-US" sz="4000" b="1">
                <a:solidFill>
                  <a:srgbClr val="FFFFFF"/>
                </a:solidFill>
              </a:rPr>
              <a:t>Results Section</a:t>
            </a:r>
            <a:endParaRPr lang="en-US" sz="400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010AF-505E-46FF-A5AA-83F146A4E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>
                <a:ea typeface="+mn-lt"/>
                <a:cs typeface="+mn-lt"/>
              </a:rPr>
              <a:t>Map of Clusters in Paris</a:t>
            </a:r>
            <a:endParaRPr lang="en-US" sz="2400">
              <a:ea typeface="+mn-lt"/>
              <a:cs typeface="+mn-lt"/>
            </a:endParaRPr>
          </a:p>
          <a:p>
            <a:pPr marL="0" indent="0">
              <a:buNone/>
            </a:pPr>
            <a:endParaRPr lang="en-US" sz="24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200" dirty="0">
                <a:ea typeface="+mn-lt"/>
                <a:cs typeface="+mn-lt"/>
              </a:rPr>
              <a:t>The first part was to produce the map of Paris using our geolocation algorithm</a:t>
            </a:r>
            <a:endParaRPr lang="en-US" dirty="0">
              <a:cs typeface="Calibri"/>
            </a:endParaRPr>
          </a:p>
        </p:txBody>
      </p:sp>
      <p:pic>
        <p:nvPicPr>
          <p:cNvPr id="4" name="Picture 4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B5BF9EF5-BB30-4AA8-80B6-D7473FBB10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81" r="11026" b="1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067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5E52985E-2553-471E-82AA-5ED7A3298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352931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5DD09-C6E7-429E-B8C7-AAA3E96B7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70" y="506727"/>
            <a:ext cx="3885141" cy="1526741"/>
          </a:xfrm>
        </p:spPr>
        <p:txBody>
          <a:bodyPr>
            <a:normAutofit/>
          </a:bodyPr>
          <a:lstStyle/>
          <a:p>
            <a:pPr algn="r"/>
            <a:r>
              <a:rPr lang="en-US" sz="3000">
                <a:solidFill>
                  <a:schemeClr val="bg1"/>
                </a:solidFill>
                <a:ea typeface="+mj-lt"/>
                <a:cs typeface="+mj-lt"/>
              </a:rPr>
              <a:t>IV- </a:t>
            </a:r>
            <a:r>
              <a:rPr lang="en-US" sz="3000" b="1">
                <a:solidFill>
                  <a:schemeClr val="bg1"/>
                </a:solidFill>
                <a:ea typeface="+mj-lt"/>
                <a:cs typeface="+mj-lt"/>
              </a:rPr>
              <a:t>Results Section</a:t>
            </a:r>
            <a:endParaRPr lang="en-US" sz="3000">
              <a:solidFill>
                <a:schemeClr val="bg1"/>
              </a:solidFill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AE3ABC6-4042-4293-A7DF-F0118136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39873" y="580963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3447719-5907-45EE-AF6F-CA2961EA9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336" y="506727"/>
            <a:ext cx="6609921" cy="152674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 b="1" dirty="0">
                <a:solidFill>
                  <a:schemeClr val="bg1"/>
                </a:solidFill>
                <a:ea typeface="+mn-lt"/>
                <a:cs typeface="+mn-lt"/>
              </a:rPr>
              <a:t>Average Housing Price by Clusters in Paris</a:t>
            </a:r>
            <a:endParaRPr lang="en-US" sz="2200" dirty="0">
              <a:solidFill>
                <a:schemeClr val="bg1"/>
              </a:solidFill>
              <a:cs typeface="Calibri" panose="020F0502020204030204"/>
            </a:endParaRPr>
          </a:p>
        </p:txBody>
      </p:sp>
      <p:pic>
        <p:nvPicPr>
          <p:cNvPr id="4" name="Picture 4" descr="A picture containing fence&#10;&#10;Description generated with very high confidence">
            <a:extLst>
              <a:ext uri="{FF2B5EF4-FFF2-40B4-BE49-F238E27FC236}">
                <a16:creationId xmlns:a16="http://schemas.microsoft.com/office/drawing/2014/main" id="{4609BFE7-FA7E-4D95-A269-22042F382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08" y="2765338"/>
            <a:ext cx="5559480" cy="3266193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5F29E38-022A-4D8D-B4BF-23268D725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736" y="2773099"/>
            <a:ext cx="5546955" cy="325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21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E52985E-2553-471E-82AA-5ED7A3298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352931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F0A29E-0097-4BCF-B786-30E8443D6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70" y="506727"/>
            <a:ext cx="3885141" cy="1526741"/>
          </a:xfrm>
        </p:spPr>
        <p:txBody>
          <a:bodyPr>
            <a:normAutofit/>
          </a:bodyPr>
          <a:lstStyle/>
          <a:p>
            <a:pPr algn="r"/>
            <a:r>
              <a:rPr lang="en-US" sz="3000">
                <a:solidFill>
                  <a:schemeClr val="bg1"/>
                </a:solidFill>
                <a:ea typeface="+mj-lt"/>
                <a:cs typeface="+mj-lt"/>
              </a:rPr>
              <a:t>IV- </a:t>
            </a:r>
            <a:r>
              <a:rPr lang="en-US" sz="3000" b="1">
                <a:solidFill>
                  <a:schemeClr val="bg1"/>
                </a:solidFill>
                <a:ea typeface="+mj-lt"/>
                <a:cs typeface="+mj-lt"/>
              </a:rPr>
              <a:t>Results Section</a:t>
            </a:r>
            <a:endParaRPr lang="en-US" sz="3000">
              <a:solidFill>
                <a:schemeClr val="bg1"/>
              </a:solidFill>
              <a:cs typeface="Calibri Light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AE3ABC6-4042-4293-A7DF-F0118136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39873" y="580963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FBFBF-D825-42E7-ABBC-6066744FF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336" y="506727"/>
            <a:ext cx="6609921" cy="15267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b="1" dirty="0">
                <a:solidFill>
                  <a:schemeClr val="bg1"/>
                </a:solidFill>
                <a:ea typeface="+mn-lt"/>
                <a:cs typeface="+mn-lt"/>
              </a:rPr>
              <a:t>School Ratings by Clusters in Paris</a:t>
            </a:r>
            <a:endParaRPr lang="en-US" sz="2200" dirty="0">
              <a:solidFill>
                <a:schemeClr val="bg1"/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US" sz="22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6" name="Picture 6" descr="A picture containing fence, drawing&#10;&#10;Description generated with very high confidence">
            <a:extLst>
              <a:ext uri="{FF2B5EF4-FFF2-40B4-BE49-F238E27FC236}">
                <a16:creationId xmlns:a16="http://schemas.microsoft.com/office/drawing/2014/main" id="{8EEAE13E-7D48-4A38-81CB-B7D470118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08" y="2765338"/>
            <a:ext cx="5559480" cy="3266193"/>
          </a:xfrm>
          <a:prstGeom prst="rect">
            <a:avLst/>
          </a:prstGeom>
        </p:spPr>
      </p:pic>
      <p:pic>
        <p:nvPicPr>
          <p:cNvPr id="8" name="Picture 8" descr="A close up of a map&#10;&#10;Description generated with high confidence">
            <a:extLst>
              <a:ext uri="{FF2B5EF4-FFF2-40B4-BE49-F238E27FC236}">
                <a16:creationId xmlns:a16="http://schemas.microsoft.com/office/drawing/2014/main" id="{379B6233-D995-4A1B-9DB3-B0C047663B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736" y="2773099"/>
            <a:ext cx="5546955" cy="325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489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Capstone Project - The Battle of Neighborhoods</vt:lpstr>
      <vt:lpstr>I- Business Problem</vt:lpstr>
      <vt:lpstr>II - Downloading and Prepping Data</vt:lpstr>
      <vt:lpstr>II - Downloading and Prepping Data</vt:lpstr>
      <vt:lpstr>III- Methodology Section</vt:lpstr>
      <vt:lpstr>III- Methodology Section</vt:lpstr>
      <vt:lpstr>IV- Results Section</vt:lpstr>
      <vt:lpstr>IV- Results Section</vt:lpstr>
      <vt:lpstr>IV- Results Section</vt:lpstr>
      <vt:lpstr>IV- Results Section</vt:lpstr>
      <vt:lpstr>5. Discussion Section</vt:lpstr>
      <vt:lpstr>6. Conclusion Section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208</cp:revision>
  <dcterms:created xsi:type="dcterms:W3CDTF">2020-05-06T03:08:19Z</dcterms:created>
  <dcterms:modified xsi:type="dcterms:W3CDTF">2020-05-06T03:44:23Z</dcterms:modified>
</cp:coreProperties>
</file>

<file path=docProps/thumbnail.jpeg>
</file>